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sldIdLst>
    <p:sldId id="256" r:id="rId2"/>
    <p:sldId id="257" r:id="rId3"/>
    <p:sldId id="258" r:id="rId4"/>
    <p:sldId id="265" r:id="rId5"/>
    <p:sldId id="274" r:id="rId6"/>
    <p:sldId id="260" r:id="rId7"/>
    <p:sldId id="261" r:id="rId8"/>
    <p:sldId id="262" r:id="rId9"/>
    <p:sldId id="263" r:id="rId10"/>
    <p:sldId id="272" r:id="rId11"/>
    <p:sldId id="268" r:id="rId12"/>
    <p:sldId id="271" r:id="rId13"/>
    <p:sldId id="273" r:id="rId14"/>
    <p:sldId id="266" r:id="rId15"/>
    <p:sldId id="270" r:id="rId16"/>
    <p:sldId id="267" r:id="rId17"/>
    <p:sldId id="275" r:id="rId18"/>
    <p:sldId id="277" r:id="rId19"/>
    <p:sldId id="276" r:id="rId20"/>
    <p:sldId id="278" r:id="rId21"/>
    <p:sldId id="290" r:id="rId22"/>
    <p:sldId id="279" r:id="rId23"/>
    <p:sldId id="291" r:id="rId24"/>
    <p:sldId id="280" r:id="rId25"/>
    <p:sldId id="283" r:id="rId26"/>
    <p:sldId id="284" r:id="rId27"/>
    <p:sldId id="286" r:id="rId28"/>
    <p:sldId id="285" r:id="rId29"/>
    <p:sldId id="287" r:id="rId30"/>
    <p:sldId id="288" r:id="rId31"/>
    <p:sldId id="282" r:id="rId32"/>
    <p:sldId id="289" r:id="rId33"/>
    <p:sldId id="337" r:id="rId34"/>
    <p:sldId id="302" r:id="rId35"/>
    <p:sldId id="326" r:id="rId36"/>
    <p:sldId id="327" r:id="rId37"/>
    <p:sldId id="328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3" r:id="rId48"/>
    <p:sldId id="305" r:id="rId49"/>
    <p:sldId id="317" r:id="rId50"/>
    <p:sldId id="312" r:id="rId51"/>
    <p:sldId id="313" r:id="rId52"/>
    <p:sldId id="314" r:id="rId53"/>
    <p:sldId id="315" r:id="rId54"/>
    <p:sldId id="316" r:id="rId55"/>
    <p:sldId id="339" r:id="rId56"/>
    <p:sldId id="340" r:id="rId57"/>
    <p:sldId id="321" r:id="rId58"/>
    <p:sldId id="319" r:id="rId59"/>
    <p:sldId id="335" r:id="rId60"/>
    <p:sldId id="330" r:id="rId61"/>
    <p:sldId id="331" r:id="rId62"/>
    <p:sldId id="332" r:id="rId63"/>
    <p:sldId id="333" r:id="rId64"/>
    <p:sldId id="336" r:id="rId65"/>
    <p:sldId id="338" r:id="rId66"/>
    <p:sldId id="341" r:id="rId67"/>
    <p:sldId id="324" r:id="rId68"/>
    <p:sldId id="342" r:id="rId69"/>
    <p:sldId id="307" r:id="rId70"/>
    <p:sldId id="334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8"/>
    <p:restoredTop sz="9471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9/29/19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0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7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2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85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9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10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Ask, what is the intrinsic dimensionality of a sphere?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3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8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ECB7-9733-094E-AC53-5E70383787E3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Myriad Pro Semibold" charset="0"/>
          <a:ea typeface="Myriad Pro Semibold" charset="0"/>
          <a:cs typeface="Myriad Pro Semibold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W8Tf7hTGA&amp;feature=youtu.be&amp;t=79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oW8Tf7hTGA?start=79&amp;feature=oembed" TargetMode="Externa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9.png"/><Relationship Id="rId7" Type="http://schemas.openxmlformats.org/officeDocument/2006/relationships/image" Target="../media/image6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9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74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prep.readthedocs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7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9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9.png"/><Relationship Id="rId7" Type="http://schemas.openxmlformats.org/officeDocument/2006/relationships/image" Target="../media/image10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gif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gif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gif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svg"/><Relationship Id="rId5" Type="http://schemas.openxmlformats.org/officeDocument/2006/relationships/image" Target="../media/image150.png"/><Relationship Id="rId10" Type="http://schemas.openxmlformats.org/officeDocument/2006/relationships/image" Target="../media/image152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7" Type="http://schemas.openxmlformats.org/officeDocument/2006/relationships/image" Target="../media/image151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490.png"/><Relationship Id="rId5" Type="http://schemas.openxmlformats.org/officeDocument/2006/relationships/image" Target="../media/image152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7.png"/><Relationship Id="rId4" Type="http://schemas.openxmlformats.org/officeDocument/2006/relationships/image" Target="../media/image1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7.png"/><Relationship Id="rId4" Type="http://schemas.openxmlformats.org/officeDocument/2006/relationships/image" Target="../media/image15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28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0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19" Type="http://schemas.openxmlformats.org/officeDocument/2006/relationships/image" Target="../media/image27.png"/><Relationship Id="rId4" Type="http://schemas.openxmlformats.org/officeDocument/2006/relationships/image" Target="../media/image120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4CF4-0CD4-5646-9525-994486EFE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Thinking about high dimensional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F7891-702F-544A-B6AE-B5EE8EF0C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for Single Cell Analysis</a:t>
            </a:r>
          </a:p>
          <a:p>
            <a:endParaRPr lang="en-US" dirty="0"/>
          </a:p>
          <a:p>
            <a:r>
              <a:rPr lang="en-US" dirty="0"/>
              <a:t>Day 1 – Morning session</a:t>
            </a:r>
          </a:p>
        </p:txBody>
      </p:sp>
    </p:spTree>
    <p:extLst>
      <p:ext uri="{BB962C8B-B14F-4D97-AF65-F5344CB8AC3E}">
        <p14:creationId xmlns:p14="http://schemas.microsoft.com/office/powerpoint/2010/main" val="190226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694AEC-F6A6-7A4E-A6C1-E0E135872974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1669F-80BB-3A47-81DD-93F059B1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What’s it like to think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about high dimensions?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DA4C-59B2-6047-9406-4867B1841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255665"/>
            <a:ext cx="7886700" cy="2921297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hlinkClick r:id="rId3"/>
              </a:rPr>
              <a:t>Scale of Stars</a:t>
            </a:r>
            <a:endParaRPr lang="en-US" sz="4000" dirty="0"/>
          </a:p>
          <a:p>
            <a:pPr algn="ctr"/>
            <a:endParaRPr lang="en-US" dirty="0"/>
          </a:p>
        </p:txBody>
      </p:sp>
      <p:pic>
        <p:nvPicPr>
          <p:cNvPr id="4" name="Online Media 3" descr="Star Size Comparison 2">
            <a:hlinkClick r:id="" action="ppaction://media"/>
            <a:extLst>
              <a:ext uri="{FF2B5EF4-FFF2-40B4-BE49-F238E27FC236}">
                <a16:creationId xmlns:a16="http://schemas.microsoft.com/office/drawing/2014/main" id="{5C2120AC-31BA-484C-B251-B48646C044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21476" y="1855963"/>
            <a:ext cx="8101048" cy="4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7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0D5DA4E-CA24-AE43-95B9-B772712E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955" y="3120082"/>
            <a:ext cx="2678388" cy="783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x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represent?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blipFill>
                <a:blip r:embed="rId3"/>
                <a:stretch>
                  <a:fillRect l="-421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D35803-362A-4040-805C-7DF0654B9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668"/>
          <a:stretch/>
        </p:blipFill>
        <p:spPr>
          <a:xfrm>
            <a:off x="1207344" y="3189932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/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/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E0428C-03AE-C244-B82F-323DBD507A3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865376" y="3836930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70948-049D-C044-97F0-70565217B698}"/>
              </a:ext>
            </a:extLst>
          </p:cNvPr>
          <p:cNvCxnSpPr>
            <a:cxnSpLocks/>
          </p:cNvCxnSpPr>
          <p:nvPr/>
        </p:nvCxnSpPr>
        <p:spPr>
          <a:xfrm flipH="1" flipV="1">
            <a:off x="2537987" y="3851718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/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/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/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16CC75-83B9-8542-9696-30C4E20530E3}"/>
              </a:ext>
            </a:extLst>
          </p:cNvPr>
          <p:cNvCxnSpPr>
            <a:cxnSpLocks/>
          </p:cNvCxnSpPr>
          <p:nvPr/>
        </p:nvCxnSpPr>
        <p:spPr>
          <a:xfrm flipV="1">
            <a:off x="6272331" y="3826504"/>
            <a:ext cx="114339" cy="29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485D4B-52F7-744E-AC2B-B2269C5A1C62}"/>
              </a:ext>
            </a:extLst>
          </p:cNvPr>
          <p:cNvCxnSpPr>
            <a:cxnSpLocks/>
          </p:cNvCxnSpPr>
          <p:nvPr/>
        </p:nvCxnSpPr>
        <p:spPr>
          <a:xfrm flipV="1">
            <a:off x="7110749" y="3851718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/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/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133289-2027-3C4B-9159-D42F14AF387F}"/>
              </a:ext>
            </a:extLst>
          </p:cNvPr>
          <p:cNvCxnSpPr>
            <a:cxnSpLocks/>
          </p:cNvCxnSpPr>
          <p:nvPr/>
        </p:nvCxnSpPr>
        <p:spPr>
          <a:xfrm flipV="1">
            <a:off x="8044154" y="3884712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750ECCA-C0C6-3840-8CCA-03299E966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9733" y="5179840"/>
            <a:ext cx="4289468" cy="1190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/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CB33D93-BE6C-3842-AC3F-ACDA648BCC03}"/>
              </a:ext>
            </a:extLst>
          </p:cNvPr>
          <p:cNvSpPr txBox="1"/>
          <p:nvPr/>
        </p:nvSpPr>
        <p:spPr>
          <a:xfrm>
            <a:off x="6678990" y="3993094"/>
            <a:ext cx="212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Myriad Pro" panose="020B0503030403020204" pitchFamily="34" charset="0"/>
              </a:rPr>
              <a:t>rows</a:t>
            </a:r>
          </a:p>
          <a:p>
            <a:pPr algn="l"/>
            <a:r>
              <a:rPr lang="en-US" dirty="0">
                <a:latin typeface="Myriad Pro" panose="020B0503030403020204" pitchFamily="34" charset="0"/>
              </a:rPr>
              <a:t>(observations)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4DFEF57-FC35-7542-B6C3-83BDB80BD22E}"/>
              </a:ext>
            </a:extLst>
          </p:cNvPr>
          <p:cNvSpPr/>
          <p:nvPr/>
        </p:nvSpPr>
        <p:spPr>
          <a:xfrm>
            <a:off x="6497649" y="2495589"/>
            <a:ext cx="160793" cy="3641343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9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/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  <a:blipFill>
                <a:blip r:embed="rId7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27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74" y="2703719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6452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6667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4468115" y="2563056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3732000" y="2581769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3105974" y="3046739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765633" y="2966371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/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row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column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  <a:blipFill>
                <a:blip r:embed="rId7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BB0E16E4-9432-9D4C-AA60-A2EF33476805}"/>
              </a:ext>
            </a:extLst>
          </p:cNvPr>
          <p:cNvSpPr txBox="1">
            <a:spLocks/>
          </p:cNvSpPr>
          <p:nvPr/>
        </p:nvSpPr>
        <p:spPr>
          <a:xfrm>
            <a:off x="444614" y="29038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4000" dirty="0"/>
              <a:t>How do we reference specific observations in a matrix?</a:t>
            </a:r>
          </a:p>
        </p:txBody>
      </p:sp>
    </p:spTree>
    <p:extLst>
      <p:ext uri="{BB962C8B-B14F-4D97-AF65-F5344CB8AC3E}">
        <p14:creationId xmlns:p14="http://schemas.microsoft.com/office/powerpoint/2010/main" val="203190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760398" y="3477078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05C6F44-443F-DF4C-AA64-2A399D0E3A14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14855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627BF66-B0D2-6A46-88F9-4C594A79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366558" y="5049400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/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BEB0DB8F-FC3F-114D-915C-597BEFC4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371" b="1555"/>
          <a:stretch/>
        </p:blipFill>
        <p:spPr>
          <a:xfrm>
            <a:off x="6366558" y="5426176"/>
            <a:ext cx="1659659" cy="2702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83774F-3C95-CD43-B20E-02C3180F2391}"/>
              </a:ext>
            </a:extLst>
          </p:cNvPr>
          <p:cNvSpPr/>
          <p:nvPr/>
        </p:nvSpPr>
        <p:spPr>
          <a:xfrm>
            <a:off x="1868965" y="6219747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499541" y="3483566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DE879F-8DDE-5E4D-8F8C-24F03E5F7D9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847743" y="5519854"/>
            <a:ext cx="2175794" cy="62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/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/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4756D3-675F-3A44-9344-77DF8E0BB0A9}"/>
              </a:ext>
            </a:extLst>
          </p:cNvPr>
          <p:cNvCxnSpPr>
            <a:cxnSpLocks/>
          </p:cNvCxnSpPr>
          <p:nvPr/>
        </p:nvCxnSpPr>
        <p:spPr>
          <a:xfrm flipV="1">
            <a:off x="7068312" y="5736411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D4A8BC-5D61-634B-82A8-1ADCE30784D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5751199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11048C56-EF96-7E4F-88F9-4957BAA9F36D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02109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9838" y="2566851"/>
            <a:ext cx="4114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07" y="2810514"/>
            <a:ext cx="3796791" cy="3374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14798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A1F5BE-C1E7-7943-A879-5AF202CA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KrishnaswamyLab</a:t>
            </a:r>
            <a:r>
              <a:rPr lang="en-US" dirty="0"/>
              <a:t>/</a:t>
            </a:r>
            <a:r>
              <a:rPr lang="en-US" dirty="0" err="1"/>
              <a:t>scprep</a:t>
            </a:r>
            <a:endParaRPr lang="en-US" dirty="0"/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https://scprep.readthedocs.io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Modules</a:t>
            </a:r>
          </a:p>
          <a:p>
            <a:pPr lvl="1"/>
            <a:r>
              <a:rPr lang="en-US" dirty="0"/>
              <a:t>filter</a:t>
            </a:r>
          </a:p>
          <a:p>
            <a:pPr lvl="1"/>
            <a:r>
              <a:rPr lang="en-US" dirty="0" err="1"/>
              <a:t>io</a:t>
            </a:r>
            <a:endParaRPr lang="en-US" dirty="0"/>
          </a:p>
          <a:p>
            <a:pPr lvl="1"/>
            <a:r>
              <a:rPr lang="en-US" dirty="0"/>
              <a:t>measure</a:t>
            </a:r>
          </a:p>
          <a:p>
            <a:pPr lvl="1"/>
            <a:r>
              <a:rPr lang="en-US" dirty="0"/>
              <a:t>normalize</a:t>
            </a:r>
          </a:p>
          <a:p>
            <a:pPr lvl="1"/>
            <a:r>
              <a:rPr lang="en-US" b="1" dirty="0"/>
              <a:t>plot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/>
              <a:t>run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stats</a:t>
            </a:r>
          </a:p>
          <a:p>
            <a:pPr lvl="1"/>
            <a:r>
              <a:rPr lang="en-US" dirty="0"/>
              <a:t>transform</a:t>
            </a:r>
          </a:p>
          <a:p>
            <a:pPr lvl="1"/>
            <a:r>
              <a:rPr lang="en-US" dirty="0" err="1"/>
              <a:t>utils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scprep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48B7E-D989-E448-BC6B-C2467E38D406}"/>
              </a:ext>
            </a:extLst>
          </p:cNvPr>
          <p:cNvSpPr txBox="1"/>
          <p:nvPr/>
        </p:nvSpPr>
        <p:spPr>
          <a:xfrm>
            <a:off x="3446374" y="2714372"/>
            <a:ext cx="320953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Plotting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jitter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marker_plot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plot_gene_set_expression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plot_library_size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rotate_scatter3d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latin typeface="Myriad Pro" panose="020B0503030403020204" pitchFamily="34" charset="0"/>
              </a:rPr>
              <a:t>scatter2d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scree_plot</a:t>
            </a:r>
            <a:endParaRPr lang="en-US" sz="1900" dirty="0">
              <a:latin typeface="Myriad Pro" panose="020B0503030403020204" pitchFamily="34" charset="0"/>
            </a:endParaRPr>
          </a:p>
          <a:p>
            <a:pPr algn="l"/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2E45F3-C3DB-0640-A396-1E066BB45D1D}"/>
              </a:ext>
            </a:extLst>
          </p:cNvPr>
          <p:cNvSpPr/>
          <p:nvPr/>
        </p:nvSpPr>
        <p:spPr>
          <a:xfrm>
            <a:off x="3167406" y="2714372"/>
            <a:ext cx="278968" cy="387496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B128AE-EE24-184A-857F-981F0CD7BCE4}"/>
              </a:ext>
            </a:extLst>
          </p:cNvPr>
          <p:cNvCxnSpPr/>
          <p:nvPr/>
        </p:nvCxnSpPr>
        <p:spPr>
          <a:xfrm>
            <a:off x="1791093" y="4251489"/>
            <a:ext cx="1357460" cy="40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613012-CF98-2440-A694-427FBAD1329F}"/>
              </a:ext>
            </a:extLst>
          </p:cNvPr>
          <p:cNvSpPr txBox="1"/>
          <p:nvPr/>
        </p:nvSpPr>
        <p:spPr>
          <a:xfrm>
            <a:off x="4911365" y="5307291"/>
            <a:ext cx="308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= </a:t>
            </a:r>
            <a:r>
              <a:rPr lang="en-US" sz="2000" dirty="0">
                <a:latin typeface="Inconsolata" pitchFamily="49" charset="77"/>
              </a:rPr>
              <a:t>scprep.plot.scatter2d</a:t>
            </a:r>
          </a:p>
        </p:txBody>
      </p:sp>
    </p:spTree>
    <p:extLst>
      <p:ext uri="{BB962C8B-B14F-4D97-AF65-F5344CB8AC3E}">
        <p14:creationId xmlns:p14="http://schemas.microsoft.com/office/powerpoint/2010/main" val="151369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6604-41AE-E241-B7F1-BBD93B3E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8B136-40FA-9448-B089-D92583AB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85412" cy="4351338"/>
          </a:xfrm>
        </p:spPr>
        <p:txBody>
          <a:bodyPr/>
          <a:lstStyle/>
          <a:p>
            <a:r>
              <a:rPr lang="en-US" dirty="0"/>
              <a:t>Thinking about data as a point in a high-dimensional space</a:t>
            </a:r>
          </a:p>
          <a:p>
            <a:endParaRPr lang="en-US" dirty="0"/>
          </a:p>
          <a:p>
            <a:r>
              <a:rPr lang="en-US" dirty="0"/>
              <a:t>Introduce vectors, matrices, and common notation</a:t>
            </a:r>
          </a:p>
          <a:p>
            <a:endParaRPr lang="en-US" dirty="0"/>
          </a:p>
          <a:p>
            <a:r>
              <a:rPr lang="en-US" dirty="0"/>
              <a:t>Calculating distances between points</a:t>
            </a:r>
          </a:p>
          <a:p>
            <a:endParaRPr lang="en-US" dirty="0"/>
          </a:p>
          <a:p>
            <a:r>
              <a:rPr lang="en-US" dirty="0"/>
              <a:t>Introduction to the </a:t>
            </a:r>
            <a:r>
              <a:rPr lang="en-US" dirty="0" err="1"/>
              <a:t>Numpy</a:t>
            </a:r>
            <a:r>
              <a:rPr lang="en-US" dirty="0"/>
              <a:t> / </a:t>
            </a:r>
            <a:r>
              <a:rPr lang="en-US" dirty="0" err="1"/>
              <a:t>Scipy</a:t>
            </a:r>
            <a:r>
              <a:rPr lang="en-US" dirty="0"/>
              <a:t> / Pandas / </a:t>
            </a:r>
            <a:r>
              <a:rPr lang="en-US" dirty="0" err="1"/>
              <a:t>Sklearn</a:t>
            </a:r>
            <a:r>
              <a:rPr lang="en-US" dirty="0"/>
              <a:t> ecosystem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21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9120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7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67A49-8311-BC46-A8E6-5E349EE9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features differentiate groups within a dataset?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7B03A-FBDE-F846-BCEE-5EDA4A43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80" y="2431052"/>
            <a:ext cx="5029202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A9F2F-BF40-5045-9D1A-970906E5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88" y="1500192"/>
            <a:ext cx="36576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E63A58-E485-0A4E-A23D-74B59D81C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30" y="4114799"/>
            <a:ext cx="3793308" cy="28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8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6604-41AE-E241-B7F1-BBD93B3E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8B136-40FA-9448-B089-D92583AB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13692" cy="43513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Thinking about data as a point in a high-dimensional space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Introduce vectors, matrices, and common notation</a:t>
            </a:r>
          </a:p>
          <a:p>
            <a:endParaRPr lang="en-US" dirty="0"/>
          </a:p>
          <a:p>
            <a:r>
              <a:rPr lang="en-US" dirty="0"/>
              <a:t>Calculating distances between points</a:t>
            </a:r>
          </a:p>
          <a:p>
            <a:endParaRPr lang="en-US" dirty="0"/>
          </a:p>
          <a:p>
            <a:r>
              <a:rPr lang="en-US" dirty="0"/>
              <a:t>Introduction to the </a:t>
            </a:r>
            <a:r>
              <a:rPr lang="en-US" dirty="0" err="1"/>
              <a:t>Numpy</a:t>
            </a:r>
            <a:r>
              <a:rPr lang="en-US" dirty="0"/>
              <a:t> / </a:t>
            </a:r>
            <a:r>
              <a:rPr lang="en-US" dirty="0" err="1"/>
              <a:t>Scipy</a:t>
            </a:r>
            <a:r>
              <a:rPr lang="en-US" dirty="0"/>
              <a:t> / Pandas / </a:t>
            </a:r>
            <a:r>
              <a:rPr lang="en-US" dirty="0" err="1"/>
              <a:t>Sklearn</a:t>
            </a:r>
            <a:r>
              <a:rPr lang="en-US" dirty="0"/>
              <a:t> ecosystem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57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5646-4180-1349-9A41-8AD7CE49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Introduction to Manifold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94E93-0569-6245-8531-E4E107018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09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950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25" y="1872759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90DB6-CE65-8448-A9C8-AA75BF229E71}"/>
              </a:ext>
            </a:extLst>
          </p:cNvPr>
          <p:cNvCxnSpPr/>
          <p:nvPr/>
        </p:nvCxnSpPr>
        <p:spPr>
          <a:xfrm flipH="1">
            <a:off x="1451600" y="2885664"/>
            <a:ext cx="746290" cy="1393596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/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𝑒𝑢𝑐𝑙𝑖𝑑𝑒𝑎𝑛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/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3E2ACC-D66E-504B-876B-97CE937000F2}"/>
              </a:ext>
            </a:extLst>
          </p:cNvPr>
          <p:cNvSpPr txBox="1"/>
          <p:nvPr/>
        </p:nvSpPr>
        <p:spPr>
          <a:xfrm>
            <a:off x="5721336" y="2050641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/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/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.24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/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2.24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77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A5BEF25-15E2-C446-B749-42180C9E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34"/>
          <a:stretch/>
        </p:blipFill>
        <p:spPr>
          <a:xfrm>
            <a:off x="2297730" y="1757591"/>
            <a:ext cx="4548540" cy="449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049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11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915EF-ED7E-3147-9296-668B99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3000" contrast="-39000"/>
                    </a14:imgEffect>
                  </a14:imgLayer>
                </a14:imgProps>
              </a:ext>
            </a:extLst>
          </a:blip>
          <a:srcRect t="56991" r="58693" b="10456"/>
          <a:stretch/>
        </p:blipFill>
        <p:spPr>
          <a:xfrm>
            <a:off x="2819400" y="2100944"/>
            <a:ext cx="3646714" cy="3592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4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917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70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0662" y="1858281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F80AAA-FEE5-8F47-9F54-100D7CCDBAB6}"/>
              </a:ext>
            </a:extLst>
          </p:cNvPr>
          <p:cNvCxnSpPr/>
          <p:nvPr/>
        </p:nvCxnSpPr>
        <p:spPr>
          <a:xfrm>
            <a:off x="2104227" y="2892959"/>
            <a:ext cx="0" cy="139359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E6F83-7B41-2445-916F-163D571AC0F9}"/>
              </a:ext>
            </a:extLst>
          </p:cNvPr>
          <p:cNvCxnSpPr/>
          <p:nvPr/>
        </p:nvCxnSpPr>
        <p:spPr>
          <a:xfrm flipH="1">
            <a:off x="1347051" y="4297441"/>
            <a:ext cx="74629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/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𝑚𝑎𝑛h𝑎𝑡𝑡𝑎𝑛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/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A9BC8-38B0-B64D-B652-F492C10F0264}"/>
              </a:ext>
            </a:extLst>
          </p:cNvPr>
          <p:cNvSpPr txBox="1"/>
          <p:nvPr/>
        </p:nvSpPr>
        <p:spPr>
          <a:xfrm>
            <a:off x="5721336" y="2050641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/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/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=|1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2|+|2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4|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849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1BA13D-F4C8-DE4F-ABC6-51F3887F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20" y="2062357"/>
            <a:ext cx="8307960" cy="39561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/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/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/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532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Calculating distances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3DD2B-824E-4342-A364-7BC92A930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7243"/>
          <a:stretch/>
        </p:blipFill>
        <p:spPr>
          <a:xfrm>
            <a:off x="439838" y="2528894"/>
            <a:ext cx="3940919" cy="3797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4D432-2309-5C49-A6E7-C46EEE51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84" b="79753"/>
          <a:stretch/>
        </p:blipFill>
        <p:spPr>
          <a:xfrm>
            <a:off x="4224204" y="2777348"/>
            <a:ext cx="695591" cy="1113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FD48F-04F3-0F4D-9D7C-8C5F896A9805}"/>
              </a:ext>
            </a:extLst>
          </p:cNvPr>
          <p:cNvSpPr txBox="1"/>
          <p:nvPr/>
        </p:nvSpPr>
        <p:spPr>
          <a:xfrm>
            <a:off x="4272605" y="252889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Myriad Pro" panose="020B0503030403020204" pitchFamily="34" charset="0"/>
              </a:rPr>
              <a:t>Dist</a:t>
            </a:r>
            <a:endParaRPr lang="en-US" sz="20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984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Calculating distances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3DD2B-824E-4342-A364-7BC92A930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7243"/>
          <a:stretch/>
        </p:blipFill>
        <p:spPr>
          <a:xfrm>
            <a:off x="439838" y="2528894"/>
            <a:ext cx="3940919" cy="3797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4D432-2309-5C49-A6E7-C46EEE51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84" b="79753"/>
          <a:stretch/>
        </p:blipFill>
        <p:spPr>
          <a:xfrm>
            <a:off x="4178461" y="2783633"/>
            <a:ext cx="985395" cy="157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FD48F-04F3-0F4D-9D7C-8C5F896A9805}"/>
              </a:ext>
            </a:extLst>
          </p:cNvPr>
          <p:cNvSpPr txBox="1"/>
          <p:nvPr/>
        </p:nvSpPr>
        <p:spPr>
          <a:xfrm>
            <a:off x="4272605" y="252889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Myriad Pro" panose="020B0503030403020204" pitchFamily="34" charset="0"/>
              </a:rPr>
              <a:t>Dist</a:t>
            </a:r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462B6-4426-8E43-BA7E-2AC63FD9CBD4}"/>
              </a:ext>
            </a:extLst>
          </p:cNvPr>
          <p:cNvSpPr txBox="1"/>
          <p:nvPr/>
        </p:nvSpPr>
        <p:spPr>
          <a:xfrm>
            <a:off x="5534246" y="1796345"/>
            <a:ext cx="33682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Distance defines </a:t>
            </a:r>
            <a:r>
              <a:rPr lang="en-US" sz="2400" b="1" dirty="0">
                <a:latin typeface="Myriad Pro" panose="020B0503030403020204" pitchFamily="34" charset="0"/>
              </a:rPr>
              <a:t>structure</a:t>
            </a:r>
            <a:r>
              <a:rPr lang="en-US" sz="2400" dirty="0">
                <a:latin typeface="Myriad Pro" panose="020B0503030403020204" pitchFamily="34" charset="0"/>
              </a:rPr>
              <a:t> in a dataset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</a:t>
            </a:r>
            <a:r>
              <a:rPr lang="en-US" sz="2400" b="1" dirty="0">
                <a:latin typeface="Myriad Pro" panose="020B0503030403020204" pitchFamily="34" charset="0"/>
              </a:rPr>
              <a:t>different</a:t>
            </a:r>
            <a:r>
              <a:rPr lang="en-US" sz="2400" dirty="0">
                <a:latin typeface="Myriad Pro" panose="020B0503030403020204" pitchFamily="34" charset="0"/>
              </a:rPr>
              <a:t> are two data points?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many </a:t>
            </a:r>
            <a:r>
              <a:rPr lang="en-US" sz="2400" b="1" dirty="0">
                <a:latin typeface="Myriad Pro" panose="020B0503030403020204" pitchFamily="34" charset="0"/>
              </a:rPr>
              <a:t>types </a:t>
            </a:r>
            <a:r>
              <a:rPr lang="en-US" sz="2400" dirty="0">
                <a:latin typeface="Myriad Pro" panose="020B0503030403020204" pitchFamily="34" charset="0"/>
              </a:rPr>
              <a:t>exist in my dataset?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types are </a:t>
            </a:r>
            <a:r>
              <a:rPr lang="en-US" sz="2400" b="1" dirty="0">
                <a:latin typeface="Myriad Pro" panose="020B0503030403020204" pitchFamily="34" charset="0"/>
              </a:rPr>
              <a:t>closest</a:t>
            </a:r>
            <a:r>
              <a:rPr lang="en-US" sz="2400" dirty="0">
                <a:latin typeface="Myriad Pro" panose="020B0503030403020204" pitchFamily="34" charset="0"/>
              </a:rPr>
              <a:t> to each other?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</a:t>
            </a:r>
            <a:r>
              <a:rPr lang="en-US" sz="2400" b="1" dirty="0">
                <a:latin typeface="Myriad Pro" panose="020B0503030403020204" pitchFamily="34" charset="0"/>
              </a:rPr>
              <a:t>features</a:t>
            </a:r>
            <a:r>
              <a:rPr lang="en-US" sz="2400" dirty="0">
                <a:latin typeface="Myriad Pro" panose="020B0503030403020204" pitchFamily="34" charset="0"/>
              </a:rPr>
              <a:t> vary between dissimilar groups of data?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881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F00AEA-4B5F-8B4C-8200-C459CEB08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5567" y="0"/>
            <a:ext cx="706843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F5F61-5A75-FD46-987B-E6737E39BA3A}"/>
              </a:ext>
            </a:extLst>
          </p:cNvPr>
          <p:cNvSpPr txBox="1"/>
          <p:nvPr/>
        </p:nvSpPr>
        <p:spPr>
          <a:xfrm>
            <a:off x="261257" y="2551837"/>
            <a:ext cx="148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Myriad Pro" panose="020B0503030403020204" pitchFamily="34" charset="0"/>
              </a:rPr>
              <a:t>NHV</a:t>
            </a:r>
          </a:p>
          <a:p>
            <a:pPr algn="ctr"/>
            <a:endParaRPr lang="en-US" sz="3600" b="1" dirty="0">
              <a:latin typeface="Myriad Pro" panose="020B0503030403020204" pitchFamily="34" charset="0"/>
            </a:endParaRPr>
          </a:p>
          <a:p>
            <a:pPr algn="ctr"/>
            <a:r>
              <a:rPr lang="en-US" sz="3600" b="1" dirty="0">
                <a:latin typeface="Myriad Pro" panose="020B0503030403020204" pitchFamily="34" charset="0"/>
              </a:rPr>
              <a:t>MEX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276483E-D108-1D44-B5BB-0C5B4A549D13}"/>
              </a:ext>
            </a:extLst>
          </p:cNvPr>
          <p:cNvSpPr/>
          <p:nvPr/>
        </p:nvSpPr>
        <p:spPr>
          <a:xfrm>
            <a:off x="896587" y="3256808"/>
            <a:ext cx="213756" cy="344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1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19177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015589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1337390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868DF-7D06-CC4A-8DD5-6F521CA7814A}"/>
              </a:ext>
            </a:extLst>
          </p:cNvPr>
          <p:cNvSpPr txBox="1"/>
          <p:nvPr/>
        </p:nvSpPr>
        <p:spPr>
          <a:xfrm>
            <a:off x="3481797" y="3704886"/>
            <a:ext cx="218040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Euclidean distance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AA142-5EF3-3243-9E40-91F705783584}"/>
              </a:ext>
            </a:extLst>
          </p:cNvPr>
          <p:cNvSpPr txBox="1"/>
          <p:nvPr/>
        </p:nvSpPr>
        <p:spPr>
          <a:xfrm>
            <a:off x="5997387" y="3028890"/>
            <a:ext cx="20922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Manifold distance</a:t>
            </a:r>
          </a:p>
        </p:txBody>
      </p:sp>
    </p:spTree>
    <p:extLst>
      <p:ext uri="{BB962C8B-B14F-4D97-AF65-F5344CB8AC3E}">
        <p14:creationId xmlns:p14="http://schemas.microsoft.com/office/powerpoint/2010/main" val="3790384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76939" y="1694678"/>
            <a:ext cx="4990121" cy="4606265"/>
          </a:xfrm>
        </p:spPr>
      </p:pic>
    </p:spTree>
    <p:extLst>
      <p:ext uri="{BB962C8B-B14F-4D97-AF65-F5344CB8AC3E}">
        <p14:creationId xmlns:p14="http://schemas.microsoft.com/office/powerpoint/2010/main" val="2396456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77F44-BA4A-174A-A40F-05D5E65E95E9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2</a:t>
            </a:r>
          </a:p>
        </p:txBody>
      </p:sp>
    </p:spTree>
    <p:extLst>
      <p:ext uri="{BB962C8B-B14F-4D97-AF65-F5344CB8AC3E}">
        <p14:creationId xmlns:p14="http://schemas.microsoft.com/office/powerpoint/2010/main" val="1389774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AED07A-78FC-5143-B246-367C09027F63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4</a:t>
            </a:r>
          </a:p>
        </p:txBody>
      </p:sp>
    </p:spTree>
    <p:extLst>
      <p:ext uri="{BB962C8B-B14F-4D97-AF65-F5344CB8AC3E}">
        <p14:creationId xmlns:p14="http://schemas.microsoft.com/office/powerpoint/2010/main" val="1225018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AE47D-270D-034C-B876-ED611E483F5E}"/>
              </a:ext>
            </a:extLst>
          </p:cNvPr>
          <p:cNvSpPr txBox="1"/>
          <p:nvPr/>
        </p:nvSpPr>
        <p:spPr>
          <a:xfrm>
            <a:off x="3162800" y="1543815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100</a:t>
            </a:r>
          </a:p>
        </p:txBody>
      </p:sp>
    </p:spTree>
    <p:extLst>
      <p:ext uri="{BB962C8B-B14F-4D97-AF65-F5344CB8AC3E}">
        <p14:creationId xmlns:p14="http://schemas.microsoft.com/office/powerpoint/2010/main" val="3248834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yriad Pro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</p:spTree>
    <p:extLst>
      <p:ext uri="{BB962C8B-B14F-4D97-AF65-F5344CB8AC3E}">
        <p14:creationId xmlns:p14="http://schemas.microsoft.com/office/powerpoint/2010/main" val="2947354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Myriad Pro Semibold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5C6A2-3051-5341-9C3A-0DE8ADFF52AA}"/>
              </a:ext>
            </a:extLst>
          </p:cNvPr>
          <p:cNvSpPr txBox="1"/>
          <p:nvPr/>
        </p:nvSpPr>
        <p:spPr>
          <a:xfrm>
            <a:off x="4959874" y="3660495"/>
            <a:ext cx="3848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How do we define local versus global when we only have a collection of points?</a:t>
            </a:r>
          </a:p>
        </p:txBody>
      </p:sp>
    </p:spTree>
    <p:extLst>
      <p:ext uri="{BB962C8B-B14F-4D97-AF65-F5344CB8AC3E}">
        <p14:creationId xmlns:p14="http://schemas.microsoft.com/office/powerpoint/2010/main" val="2322112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2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/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146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96331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4648368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4633993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2D20FD-453F-9843-BD31-2D1869455569}"/>
              </a:ext>
            </a:extLst>
          </p:cNvPr>
          <p:cNvCxnSpPr>
            <a:cxnSpLocks/>
            <a:stCxn id="10" idx="1"/>
            <a:endCxn id="11" idx="6"/>
          </p:cNvCxnSpPr>
          <p:nvPr/>
        </p:nvCxnSpPr>
        <p:spPr>
          <a:xfrm flipH="1">
            <a:off x="4530547" y="3385961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4822556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137C90-64C7-5346-9891-7F4C36EFC80D}"/>
              </a:ext>
            </a:extLst>
          </p:cNvPr>
          <p:cNvSpPr/>
          <p:nvPr/>
        </p:nvSpPr>
        <p:spPr>
          <a:xfrm>
            <a:off x="4432391" y="3659971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4822556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556" y="3098341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4185587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587" y="2754938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175DF-E21F-614F-BE82-35DA47A3055A}"/>
                  </a:ext>
                </a:extLst>
              </p:cNvPr>
              <p:cNvSpPr/>
              <p:nvPr/>
            </p:nvSpPr>
            <p:spPr>
              <a:xfrm>
                <a:off x="4067010" y="357438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175DF-E21F-614F-BE82-35DA47A30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10" y="3574381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134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4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CEB65909-87B2-E845-B304-E9FC68D93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A6D6DB-B57C-DF4C-8CA7-9F4F2B62E126}"/>
              </a:ext>
            </a:extLst>
          </p:cNvPr>
          <p:cNvCxnSpPr>
            <a:stCxn id="29" idx="1"/>
            <a:endCxn id="31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3161664-50EB-2842-BE5B-A2C13C8D336B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1DBCF2-FA57-BD4D-B42A-AA0EE2650BFF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A0BA003-D33E-B24F-B484-EEF7BFEF2C7D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A0BA003-D33E-B24F-B484-EEF7BFEF2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D7FA16-33E5-CE4B-914C-F629CE2FF4CA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D7FA16-33E5-CE4B-914C-F629CE2FF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92DCF5-72B3-D44B-82C8-5209796DE0B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247B731-0BBF-A14D-86CA-5AA1A03346BB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F811DF-076E-1F4C-BAF7-9093D0D8FA28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F811DF-076E-1F4C-BAF7-9093D0D8F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16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DA3DE-6DD9-BF49-A465-12A8D72F653B}"/>
              </a:ext>
            </a:extLst>
          </p:cNvPr>
          <p:cNvSpPr txBox="1"/>
          <p:nvPr/>
        </p:nvSpPr>
        <p:spPr>
          <a:xfrm>
            <a:off x="6623861" y="5655864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D0E092-A8BB-3B49-9151-D926DB4ABBE4}"/>
              </a:ext>
            </a:extLst>
          </p:cNvPr>
          <p:cNvCxnSpPr>
            <a:cxnSpLocks/>
          </p:cNvCxnSpPr>
          <p:nvPr/>
        </p:nvCxnSpPr>
        <p:spPr>
          <a:xfrm flipV="1">
            <a:off x="5476423" y="5461463"/>
            <a:ext cx="90521" cy="18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040B8083-F113-6C40-A766-BBEDB995D5D8}"/>
              </a:ext>
            </a:extLst>
          </p:cNvPr>
          <p:cNvSpPr/>
          <p:nvPr/>
        </p:nvSpPr>
        <p:spPr>
          <a:xfrm rot="16200000">
            <a:off x="6810473" y="4324738"/>
            <a:ext cx="148909" cy="2489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B0001B-F724-034D-ABD3-265641FDE10A}"/>
              </a:ext>
            </a:extLst>
          </p:cNvPr>
          <p:cNvSpPr txBox="1"/>
          <p:nvPr/>
        </p:nvSpPr>
        <p:spPr>
          <a:xfrm>
            <a:off x="4488950" y="5653938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5 closest points</a:t>
            </a: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30AA94E0-990E-FE41-8722-1378C300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E2C5A-6862-5843-B771-541328F230AC}"/>
              </a:ext>
            </a:extLst>
          </p:cNvPr>
          <p:cNvCxnSpPr>
            <a:stCxn id="25" idx="1"/>
            <a:endCxn id="27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4E9805B-F82E-AB4E-A8E8-BE91129A3D1D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2D47AB-097A-0547-85D0-51F74CB2147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DA48A-B71C-734B-B607-94D9A3BFC78E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DA48A-B71C-734B-B607-94D9A3BFC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5E74EB-A738-D64C-B9C4-1776864C17CB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5E74EB-A738-D64C-B9C4-1776864C1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590795-F3FE-3449-B0BB-3CC8D1DCD4F9}"/>
              </a:ext>
            </a:extLst>
          </p:cNvPr>
          <p:cNvCxnSpPr>
            <a:cxnSpLocks/>
            <a:endCxn id="32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3B0450C-1548-B04A-828C-7432BA981F97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AF9C0C-F31C-1548-AE72-5E3A5FEA775E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AF9C0C-F31C-1548-AE72-5E3A5FEA7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965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DB24A-EA54-5640-981A-6B0E40B718F3}"/>
              </a:ext>
            </a:extLst>
          </p:cNvPr>
          <p:cNvSpPr txBox="1"/>
          <p:nvPr/>
        </p:nvSpPr>
        <p:spPr>
          <a:xfrm>
            <a:off x="4488950" y="5653938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5 closest 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DA3DE-6DD9-BF49-A465-12A8D72F653B}"/>
              </a:ext>
            </a:extLst>
          </p:cNvPr>
          <p:cNvSpPr txBox="1"/>
          <p:nvPr/>
        </p:nvSpPr>
        <p:spPr>
          <a:xfrm>
            <a:off x="6623861" y="5655864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D0E092-A8BB-3B49-9151-D926DB4ABBE4}"/>
              </a:ext>
            </a:extLst>
          </p:cNvPr>
          <p:cNvCxnSpPr>
            <a:cxnSpLocks/>
          </p:cNvCxnSpPr>
          <p:nvPr/>
        </p:nvCxnSpPr>
        <p:spPr>
          <a:xfrm flipV="1">
            <a:off x="5476423" y="5461463"/>
            <a:ext cx="90521" cy="18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040B8083-F113-6C40-A766-BBEDB995D5D8}"/>
              </a:ext>
            </a:extLst>
          </p:cNvPr>
          <p:cNvSpPr/>
          <p:nvPr/>
        </p:nvSpPr>
        <p:spPr>
          <a:xfrm rot="16200000">
            <a:off x="6810473" y="4324738"/>
            <a:ext cx="148909" cy="2489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49D854-1DCF-5F4F-A536-2B48D9BFB5D4}"/>
              </a:ext>
            </a:extLst>
          </p:cNvPr>
          <p:cNvSpPr txBox="1"/>
          <p:nvPr/>
        </p:nvSpPr>
        <p:spPr>
          <a:xfrm>
            <a:off x="1383270" y="1763106"/>
            <a:ext cx="789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D01AE7-EBF0-8A42-A5EE-0ED60305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662" y="2478767"/>
            <a:ext cx="3767864" cy="37678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/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/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/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1758986" y="2188329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Plot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 / nodes</a:t>
                </a: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blipFill>
                <a:blip r:embed="rId7"/>
                <a:stretch>
                  <a:fillRect t="-10811" r="-166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5594427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blipFill>
                <a:blip r:embed="rId8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5608714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258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808080" y="2007766"/>
            <a:ext cx="3325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Things that can be modelled as a graph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blipFill>
                <a:blip r:embed="rId3"/>
                <a:stretch>
                  <a:fillRect t="-10811" r="-37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6116188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blipFill>
                <a:blip r:embed="rId4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6130475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905323-6B22-8F4A-9974-34263E420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62375"/>
              </p:ext>
            </p:extLst>
          </p:nvPr>
        </p:nvGraphicFramePr>
        <p:xfrm>
          <a:off x="474725" y="3083102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50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61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/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𝑔𝑒𝑜𝑑𝑒𝑠𝑖𝑐</m:t>
                        </m:r>
                      </m:sub>
                    </m:sSub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shortestpath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blipFill>
                <a:blip r:embed="rId10"/>
                <a:stretch>
                  <a:fillRect t="-8108" r="-112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/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EA45C1-BF66-5A4C-867B-813BBFF5C7EC}"/>
              </a:ext>
            </a:extLst>
          </p:cNvPr>
          <p:cNvSpPr txBox="1"/>
          <p:nvPr/>
        </p:nvSpPr>
        <p:spPr>
          <a:xfrm>
            <a:off x="5501443" y="363546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97303-71C5-B04D-9B57-016FE1861BFF}"/>
              </a:ext>
            </a:extLst>
          </p:cNvPr>
          <p:cNvSpPr txBox="1"/>
          <p:nvPr/>
        </p:nvSpPr>
        <p:spPr>
          <a:xfrm>
            <a:off x="5904738" y="397739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5FA6C-D4C3-174D-9658-5CED404D0175}"/>
              </a:ext>
            </a:extLst>
          </p:cNvPr>
          <p:cNvSpPr txBox="1"/>
          <p:nvPr/>
        </p:nvSpPr>
        <p:spPr>
          <a:xfrm>
            <a:off x="6441505" y="42796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8709A-BCCB-F545-A52C-CD14AE21635E}"/>
              </a:ext>
            </a:extLst>
          </p:cNvPr>
          <p:cNvSpPr txBox="1"/>
          <p:nvPr/>
        </p:nvSpPr>
        <p:spPr>
          <a:xfrm>
            <a:off x="6883432" y="42617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A245-444D-8C4A-99A6-02DAE46EC8E0}"/>
              </a:ext>
            </a:extLst>
          </p:cNvPr>
          <p:cNvSpPr txBox="1"/>
          <p:nvPr/>
        </p:nvSpPr>
        <p:spPr>
          <a:xfrm>
            <a:off x="7190067" y="44072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555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3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6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632D5-8723-0940-B3EF-1AD7ECC02428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2098798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C7A37-DC9C-A243-B265-9C534CE80491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1937352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8996693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A5FED6-4348-5A44-8327-B45B5C3928BB}"/>
              </a:ext>
            </a:extLst>
          </p:cNvPr>
          <p:cNvSpPr txBox="1"/>
          <p:nvPr/>
        </p:nvSpPr>
        <p:spPr>
          <a:xfrm>
            <a:off x="2497394" y="5407741"/>
            <a:ext cx="393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Myriad Pro" panose="020B0503030403020204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70B03-72B5-6048-AE3E-AFEA0CDB64D1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3633807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8996693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/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𝑔𝑒𝑜𝑑𝑒𝑠𝑖𝑐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ABA715-F38C-D041-9D3F-BA70346D0676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761594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20352789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/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𝑔𝑒𝑜𝑑𝑒𝑠𝑖𝑐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ABA715-F38C-D041-9D3F-BA70346D0676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97CC2-C983-9F41-8079-442D8F100012}"/>
              </a:ext>
            </a:extLst>
          </p:cNvPr>
          <p:cNvSpPr/>
          <p:nvPr/>
        </p:nvSpPr>
        <p:spPr>
          <a:xfrm>
            <a:off x="5403954" y="4257206"/>
            <a:ext cx="1424066" cy="141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82E78-D09B-1A41-975B-CAFD64CA5DF6}"/>
              </a:ext>
            </a:extLst>
          </p:cNvPr>
          <p:cNvSpPr/>
          <p:nvPr/>
        </p:nvSpPr>
        <p:spPr>
          <a:xfrm>
            <a:off x="6813030" y="2813049"/>
            <a:ext cx="1461540" cy="144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0B4E4-464A-1840-B45E-CB12103C03A0}"/>
              </a:ext>
            </a:extLst>
          </p:cNvPr>
          <p:cNvSpPr txBox="1"/>
          <p:nvPr/>
        </p:nvSpPr>
        <p:spPr>
          <a:xfrm>
            <a:off x="7284754" y="3319796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Myriad Pro" panose="020B0503030403020204" pitchFamily="34" charset="0"/>
              </a:rPr>
              <a:t>inf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A99A1-50D7-FF4F-B637-DD49695F36B1}"/>
              </a:ext>
            </a:extLst>
          </p:cNvPr>
          <p:cNvSpPr txBox="1"/>
          <p:nvPr/>
        </p:nvSpPr>
        <p:spPr>
          <a:xfrm>
            <a:off x="5841099" y="4732949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Myriad Pro" panose="020B0503030403020204" pitchFamily="34" charset="0"/>
              </a:rPr>
              <a:t>inf</a:t>
            </a:r>
          </a:p>
        </p:txBody>
      </p:sp>
    </p:spTree>
    <p:extLst>
      <p:ext uri="{BB962C8B-B14F-4D97-AF65-F5344CB8AC3E}">
        <p14:creationId xmlns:p14="http://schemas.microsoft.com/office/powerpoint/2010/main" val="528689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B4F5-364A-5740-AFDC-0B7F7E080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1" y="365129"/>
            <a:ext cx="8783273" cy="1325563"/>
          </a:xfrm>
        </p:spPr>
        <p:txBody>
          <a:bodyPr/>
          <a:lstStyle/>
          <a:p>
            <a:r>
              <a:rPr lang="en-US" dirty="0"/>
              <a:t>Summary: learning graphs from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8A6BC-1F73-AB46-9480-7C038E2AF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11"/>
          <a:stretch/>
        </p:blipFill>
        <p:spPr>
          <a:xfrm>
            <a:off x="1098958" y="1690692"/>
            <a:ext cx="6946084" cy="51260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B9AF85-C01A-EF41-82B6-F0B9DDAE0F2F}"/>
              </a:ext>
            </a:extLst>
          </p:cNvPr>
          <p:cNvSpPr/>
          <p:nvPr/>
        </p:nvSpPr>
        <p:spPr>
          <a:xfrm>
            <a:off x="7835317" y="5310231"/>
            <a:ext cx="562063" cy="53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32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B9AF85-C01A-EF41-82B6-F0B9DDAE0F2F}"/>
              </a:ext>
            </a:extLst>
          </p:cNvPr>
          <p:cNvSpPr/>
          <p:nvPr/>
        </p:nvSpPr>
        <p:spPr>
          <a:xfrm>
            <a:off x="7835317" y="5310231"/>
            <a:ext cx="562063" cy="53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D74D6-6676-1046-851D-E1CE463A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5" y="1932476"/>
            <a:ext cx="8960477" cy="4317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0656C8-CC8B-9444-9E4A-14E19369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1" y="365129"/>
            <a:ext cx="8783273" cy="1325563"/>
          </a:xfrm>
        </p:spPr>
        <p:txBody>
          <a:bodyPr/>
          <a:lstStyle/>
          <a:p>
            <a:r>
              <a:rPr lang="en-US" dirty="0"/>
              <a:t>Summary: learning graphs from data</a:t>
            </a:r>
          </a:p>
        </p:txBody>
      </p:sp>
    </p:spTree>
    <p:extLst>
      <p:ext uri="{BB962C8B-B14F-4D97-AF65-F5344CB8AC3E}">
        <p14:creationId xmlns:p14="http://schemas.microsoft.com/office/powerpoint/2010/main" val="4288780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8FD24-D171-C542-9363-4927F0E45527}"/>
              </a:ext>
            </a:extLst>
          </p:cNvPr>
          <p:cNvSpPr txBox="1"/>
          <p:nvPr/>
        </p:nvSpPr>
        <p:spPr>
          <a:xfrm>
            <a:off x="623888" y="2071868"/>
            <a:ext cx="643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To do: How does choice of k affect our approximation of manifolds with different shapes?</a:t>
            </a:r>
          </a:p>
        </p:txBody>
      </p:sp>
    </p:spTree>
    <p:extLst>
      <p:ext uri="{BB962C8B-B14F-4D97-AF65-F5344CB8AC3E}">
        <p14:creationId xmlns:p14="http://schemas.microsoft.com/office/powerpoint/2010/main" val="3237608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representations of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9B624-F8D3-C545-9B5D-70DD6445B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simple graph, show the list of edges, 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2976505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8FD24-D171-C542-9363-4927F0E45527}"/>
              </a:ext>
            </a:extLst>
          </p:cNvPr>
          <p:cNvSpPr txBox="1"/>
          <p:nvPr/>
        </p:nvSpPr>
        <p:spPr>
          <a:xfrm>
            <a:off x="623888" y="2071868"/>
            <a:ext cx="8239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To do: figure out how to get people to figure out </a:t>
            </a:r>
          </a:p>
          <a:p>
            <a:pPr algn="l"/>
            <a:r>
              <a:rPr lang="en-US" sz="2400" dirty="0">
                <a:latin typeface="Myriad Pro" panose="020B0503030403020204" pitchFamily="34" charset="0"/>
              </a:rPr>
              <a:t>the “shape” of a dataset without being able to easily visualize it.</a:t>
            </a:r>
          </a:p>
        </p:txBody>
      </p:sp>
    </p:spTree>
    <p:extLst>
      <p:ext uri="{BB962C8B-B14F-4D97-AF65-F5344CB8AC3E}">
        <p14:creationId xmlns:p14="http://schemas.microsoft.com/office/powerpoint/2010/main" val="212907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2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06758A-C992-BE4E-A174-5B6DB203C830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C556EF-5881-9741-81FB-10A8DF429226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F8814DD-C712-5A40-A7FA-0509B7180875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65F1F-A16C-DE43-A6C5-FC70CAFB22A6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A87216-AFBB-014E-BFBD-39D18CB5E755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2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9B6641E-E58F-244B-B7FC-963EEA341213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84F0FF-A0C6-994A-A0C1-529001AAC65E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D52C2FC-DA5A-BB4C-89F3-4FDFA5A72ECF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B8CBE5-AD05-0248-91D7-A3A0304CC507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023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1579C-BA60-044A-A78F-28BC5283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AAD68-295B-854F-9CDD-2BF7AAF36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0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7860" y="1736205"/>
            <a:ext cx="5407477" cy="4506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3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4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5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4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5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8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9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F5AE00-3FC0-6D4E-990C-071E3B343D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72234" y="1957182"/>
            <a:ext cx="377803" cy="3947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06660-8875-3248-8F6E-D090B23029A6}"/>
              </a:ext>
            </a:extLst>
          </p:cNvPr>
          <p:cNvSpPr txBox="1"/>
          <p:nvPr/>
        </p:nvSpPr>
        <p:spPr>
          <a:xfrm>
            <a:off x="8529381" y="5257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D1AE66-9FCE-FA4A-951E-DEF2284D84B4}"/>
              </a:ext>
            </a:extLst>
          </p:cNvPr>
          <p:cNvSpPr txBox="1"/>
          <p:nvPr/>
        </p:nvSpPr>
        <p:spPr>
          <a:xfrm>
            <a:off x="8529381" y="3746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2B2730-2C97-0241-B3AA-0C3D3B92C34D}"/>
              </a:ext>
            </a:extLst>
          </p:cNvPr>
          <p:cNvSpPr txBox="1"/>
          <p:nvPr/>
        </p:nvSpPr>
        <p:spPr>
          <a:xfrm>
            <a:off x="8529381" y="2275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A7ADDC-1703-174D-BE81-D8097C155D3D}"/>
              </a:ext>
            </a:extLst>
          </p:cNvPr>
          <p:cNvSpPr txBox="1"/>
          <p:nvPr/>
        </p:nvSpPr>
        <p:spPr>
          <a:xfrm flipH="1">
            <a:off x="8294032" y="2063261"/>
            <a:ext cx="2461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8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five-dimensional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blipFill>
                <a:blip r:embed="rId2"/>
                <a:stretch>
                  <a:fillRect t="-3333" r="-142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897" r="-1370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blipFill>
                <a:blip r:embed="rId6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1943" y="2666440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3" y="2666219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blipFill>
                <a:blip r:embed="rId10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1943" y="4423085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800622" y="4422864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422864"/>
            <a:ext cx="231604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387837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387837"/>
                <a:ext cx="915379" cy="369332"/>
              </a:xfrm>
              <a:prstGeom prst="rect">
                <a:avLst/>
              </a:prstGeom>
              <a:blipFill>
                <a:blip r:embed="rId12"/>
                <a:stretch>
                  <a:fillRect l="-1370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blipFill>
                <a:blip r:embed="rId1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28609" y="6221848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6221627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6209788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6201003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805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Myriad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3491</TotalTime>
  <Words>1503</Words>
  <Application>Microsoft Macintosh PowerPoint</Application>
  <PresentationFormat>On-screen Show (4:3)</PresentationFormat>
  <Paragraphs>440</Paragraphs>
  <Slides>70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Cambria Math</vt:lpstr>
      <vt:lpstr>Inconsolata</vt:lpstr>
      <vt:lpstr>Myriad Pro</vt:lpstr>
      <vt:lpstr>Myriad Pro Semibold</vt:lpstr>
      <vt:lpstr>mycell-black</vt:lpstr>
      <vt:lpstr>Thinking about high dimensional data</vt:lpstr>
      <vt:lpstr>Goals for this unit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What’s it like to think  about high dimensions?</vt:lpstr>
      <vt:lpstr>What do x1 x2, …, xn represent?</vt:lpstr>
      <vt:lpstr>What if we have more than one observation?</vt:lpstr>
      <vt:lpstr>What if we have more than one observation?</vt:lpstr>
      <vt:lpstr>PowerPoint Presentation</vt:lpstr>
      <vt:lpstr>PowerPoint Presentation</vt:lpstr>
      <vt:lpstr>PowerPoint Presentation</vt:lpstr>
      <vt:lpstr>Exercise!</vt:lpstr>
      <vt:lpstr>Exercise!</vt:lpstr>
      <vt:lpstr>Introducing scprep</vt:lpstr>
      <vt:lpstr>Exercise!</vt:lpstr>
      <vt:lpstr>How do features differentiate groups within a dataset?</vt:lpstr>
      <vt:lpstr>Goals for this unit</vt:lpstr>
      <vt:lpstr>Introduction to Manifold Learning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Exercise!</vt:lpstr>
      <vt:lpstr>Exercise!</vt:lpstr>
      <vt:lpstr>What is a manifold?</vt:lpstr>
      <vt:lpstr>Examples of manifolds</vt:lpstr>
      <vt:lpstr>Examples of manifolds</vt:lpstr>
      <vt:lpstr>Examples of manifolds</vt:lpstr>
      <vt:lpstr>PowerPoint Presentation</vt:lpstr>
      <vt:lpstr>How far is NHV -&gt; MEX?</vt:lpstr>
      <vt:lpstr>How far is NHV -&gt; MEX?</vt:lpstr>
      <vt:lpstr>How far is NHV -&gt; MEX?</vt:lpstr>
      <vt:lpstr>How far is NHV -&gt; MEX?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The swiss roll is a plane (R^2) embedded in R^3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What is a “graph”?</vt:lpstr>
      <vt:lpstr>What is a “graph”?</vt:lpstr>
      <vt:lpstr>Graph walks approximate manifold distances</vt:lpstr>
      <vt:lpstr>Graph walks approximate manifold distances</vt:lpstr>
      <vt:lpstr>Graph walks approximate manifold distances</vt:lpstr>
      <vt:lpstr>What if the data isn’t entirely connected?</vt:lpstr>
      <vt:lpstr>What if the data isn’t entirely connected?</vt:lpstr>
      <vt:lpstr>What if the data isn’t entirely connected?</vt:lpstr>
      <vt:lpstr>What if the data isn’t entirely connected?</vt:lpstr>
      <vt:lpstr>What if the data isn’t entirely connected?</vt:lpstr>
      <vt:lpstr>Summary: learning graphs from data</vt:lpstr>
      <vt:lpstr>Summary: learning graphs from data</vt:lpstr>
      <vt:lpstr>Exercise!</vt:lpstr>
      <vt:lpstr>Matrix representations of graphs</vt:lpstr>
      <vt:lpstr>Exercise!</vt:lpstr>
      <vt:lpstr>Graph notation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81</cp:revision>
  <dcterms:created xsi:type="dcterms:W3CDTF">2019-09-18T14:07:06Z</dcterms:created>
  <dcterms:modified xsi:type="dcterms:W3CDTF">2019-09-30T19:15:58Z</dcterms:modified>
</cp:coreProperties>
</file>